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57" r:id="rId3"/>
    <p:sldId id="258" r:id="rId4"/>
    <p:sldId id="265" r:id="rId5"/>
    <p:sldId id="259" r:id="rId6"/>
    <p:sldId id="260" r:id="rId7"/>
    <p:sldId id="261" r:id="rId8"/>
    <p:sldId id="262" r:id="rId9"/>
    <p:sldId id="282"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7A1DE-5BC1-44A1-9706-BCF80C60B102}" type="datetimeFigureOut">
              <a:rPr lang="en-US" smtClean="0"/>
              <a:t>3/6/2021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9B64A-7370-46FA-9066-50D0AAE79DC5}" type="slidenum">
              <a:rPr lang="en-US" smtClean="0"/>
              <a:t>‹#›</a:t>
            </a:fld>
            <a:endParaRPr lang="en-US"/>
          </a:p>
        </p:txBody>
      </p:sp>
    </p:spTree>
    <p:extLst>
      <p:ext uri="{BB962C8B-B14F-4D97-AF65-F5344CB8AC3E}">
        <p14:creationId xmlns:p14="http://schemas.microsoft.com/office/powerpoint/2010/main" val="341306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FA9B64A-7370-46FA-9066-50D0AAE79DC5}" type="slidenum">
              <a:rPr lang="en-US" smtClean="0"/>
              <a:t>12</a:t>
            </a:fld>
            <a:endParaRPr lang="en-US"/>
          </a:p>
        </p:txBody>
      </p:sp>
    </p:spTree>
    <p:extLst>
      <p:ext uri="{BB962C8B-B14F-4D97-AF65-F5344CB8AC3E}">
        <p14:creationId xmlns:p14="http://schemas.microsoft.com/office/powerpoint/2010/main" val="4054274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77363B4-AA53-432D-A8EF-A8595227BA59}" type="datetimeFigureOut">
              <a:rPr lang="en-US" smtClean="0"/>
              <a:t>3/6/2021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E64DE1A-92FF-4A48-B2CA-D19A313888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7363B4-AA53-432D-A8EF-A8595227BA5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4DE1A-92FF-4A48-B2CA-D19A313888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7363B4-AA53-432D-A8EF-A8595227BA5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4DE1A-92FF-4A48-B2CA-D19A313888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7363B4-AA53-432D-A8EF-A8595227BA5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4DE1A-92FF-4A48-B2CA-D19A313888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7363B4-AA53-432D-A8EF-A8595227BA5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4DE1A-92FF-4A48-B2CA-D19A313888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77363B4-AA53-432D-A8EF-A8595227BA59}"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4DE1A-92FF-4A48-B2CA-D19A313888B7}"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77363B4-AA53-432D-A8EF-A8595227BA59}"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64DE1A-92FF-4A48-B2CA-D19A313888B7}"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7363B4-AA53-432D-A8EF-A8595227BA59}"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4DE1A-92FF-4A48-B2CA-D19A313888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363B4-AA53-432D-A8EF-A8595227BA59}"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4DE1A-92FF-4A48-B2CA-D19A313888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77363B4-AA53-432D-A8EF-A8595227BA59}" type="datetimeFigureOut">
              <a:rPr lang="en-US" smtClean="0"/>
              <a:t>3/6/2021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7E64DE1A-92FF-4A48-B2CA-D19A313888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77363B4-AA53-432D-A8EF-A8595227BA59}" type="datetimeFigureOut">
              <a:rPr lang="en-US" smtClean="0"/>
              <a:t>3/6/2021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7E64DE1A-92FF-4A48-B2CA-D19A313888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77363B4-AA53-432D-A8EF-A8595227BA59}" type="datetimeFigureOut">
              <a:rPr lang="en-US" smtClean="0"/>
              <a:t>3/6/2021</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E64DE1A-92FF-4A48-B2CA-D19A313888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4600"/>
            <a:ext cx="6777318" cy="1731982"/>
          </a:xfrm>
        </p:spPr>
        <p:txBody>
          <a:bodyPr>
            <a:normAutofit/>
          </a:bodyPr>
          <a:lstStyle/>
          <a:p>
            <a:r>
              <a:rPr lang="en-US" dirty="0"/>
              <a:t>A CASE OF UNDIAGNOSED ULCER</a:t>
            </a:r>
          </a:p>
        </p:txBody>
      </p:sp>
      <p:sp>
        <p:nvSpPr>
          <p:cNvPr id="3" name="Subtitle 2"/>
          <p:cNvSpPr>
            <a:spLocks noGrp="1"/>
          </p:cNvSpPr>
          <p:nvPr>
            <p:ph type="subTitle" idx="1"/>
          </p:nvPr>
        </p:nvSpPr>
        <p:spPr>
          <a:xfrm>
            <a:off x="1751769" y="4495800"/>
            <a:ext cx="5712179" cy="1069622"/>
          </a:xfrm>
        </p:spPr>
        <p:txBody>
          <a:bodyPr>
            <a:normAutofit fontScale="92500" lnSpcReduction="20000"/>
          </a:bodyPr>
          <a:lstStyle/>
          <a:p>
            <a:pPr algn="r"/>
            <a:r>
              <a:rPr lang="en-US" dirty="0"/>
              <a:t>DR.T.AJAYAN</a:t>
            </a:r>
          </a:p>
          <a:p>
            <a:pPr algn="r"/>
            <a:r>
              <a:rPr lang="en-US" dirty="0"/>
              <a:t>PROF. &amp; H.O.D.</a:t>
            </a:r>
          </a:p>
          <a:p>
            <a:pPr algn="r"/>
            <a:r>
              <a:rPr lang="en-US" dirty="0"/>
              <a:t>PM</a:t>
            </a:r>
          </a:p>
        </p:txBody>
      </p:sp>
    </p:spTree>
    <p:extLst>
      <p:ext uri="{BB962C8B-B14F-4D97-AF65-F5344CB8AC3E}">
        <p14:creationId xmlns:p14="http://schemas.microsoft.com/office/powerpoint/2010/main" val="2177992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609600"/>
            <a:ext cx="3429000" cy="5114543"/>
          </a:xfrm>
        </p:spPr>
        <p:txBody>
          <a:bodyPr/>
          <a:lstStyle/>
          <a:p>
            <a:pPr marL="0" indent="0">
              <a:buNone/>
            </a:pPr>
            <a:r>
              <a:rPr lang="en-US" b="1" u="sng" dirty="0"/>
              <a:t>02-06-2015</a:t>
            </a:r>
          </a:p>
          <a:p>
            <a:pPr marL="0" indent="0">
              <a:buNone/>
            </a:pPr>
            <a:r>
              <a:rPr lang="en-US" dirty="0"/>
              <a:t>Radiating pain is persisting, feels fullness of right ear BP:110/80mmHg</a:t>
            </a:r>
          </a:p>
          <a:p>
            <a:pPr marL="0" indent="0">
              <a:buNone/>
            </a:pPr>
            <a:endParaRPr lang="en-US" dirty="0"/>
          </a:p>
          <a:p>
            <a:pPr marL="0" indent="0">
              <a:buNone/>
            </a:pPr>
            <a:endParaRPr lang="en-US" dirty="0"/>
          </a:p>
          <a:p>
            <a:pPr marL="0" indent="0" algn="just">
              <a:buNone/>
            </a:pPr>
            <a:r>
              <a:rPr lang="en-US" b="1" dirty="0"/>
              <a:t>            Rx</a:t>
            </a:r>
          </a:p>
          <a:p>
            <a:pPr marL="0" indent="0" algn="just">
              <a:buNone/>
            </a:pPr>
            <a:r>
              <a:rPr lang="en-US" dirty="0"/>
              <a:t>              Placebo </a:t>
            </a:r>
          </a:p>
          <a:p>
            <a:pPr marL="0" indent="0" algn="just">
              <a:buNone/>
            </a:pPr>
            <a:r>
              <a:rPr lang="en-US" dirty="0"/>
              <a:t>             C&amp;D Echinacea Q</a:t>
            </a:r>
            <a:endParaRPr lang="en-US" b="1" u="sng" dirty="0"/>
          </a:p>
          <a:p>
            <a:pPr marL="0" indent="0">
              <a:buNone/>
            </a:pPr>
            <a:endParaRPr lang="en-US" dirty="0"/>
          </a:p>
        </p:txBody>
      </p:sp>
      <p:pic>
        <p:nvPicPr>
          <p:cNvPr id="5" name="Content Placeholder 4" descr="E:\Appukutan Ulcer\IMG_20150601_113800.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685800"/>
            <a:ext cx="4876800" cy="5410200"/>
          </a:xfrm>
          <a:prstGeom prst="rect">
            <a:avLst/>
          </a:prstGeom>
          <a:noFill/>
          <a:ln>
            <a:noFill/>
          </a:ln>
        </p:spPr>
      </p:pic>
    </p:spTree>
    <p:extLst>
      <p:ext uri="{BB962C8B-B14F-4D97-AF65-F5344CB8AC3E}">
        <p14:creationId xmlns:p14="http://schemas.microsoft.com/office/powerpoint/2010/main" val="48189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914400" y="1371600"/>
            <a:ext cx="3581400" cy="4724400"/>
          </a:xfrm>
        </p:spPr>
        <p:txBody>
          <a:bodyPr>
            <a:normAutofit/>
          </a:bodyPr>
          <a:lstStyle/>
          <a:p>
            <a:pPr marL="0" indent="0">
              <a:buNone/>
            </a:pPr>
            <a:r>
              <a:rPr lang="en-US" b="1" u="sng" dirty="0"/>
              <a:t>03-06-2015</a:t>
            </a:r>
          </a:p>
          <a:p>
            <a:pPr marL="0" indent="0">
              <a:buNone/>
            </a:pPr>
            <a:r>
              <a:rPr lang="en-US" dirty="0"/>
              <a:t>Radiating pain is persisting, feels fullness of right ear, heart burn, sleeplessness </a:t>
            </a:r>
            <a:r>
              <a:rPr lang="en-US" dirty="0" err="1"/>
              <a:t>upto</a:t>
            </a:r>
            <a:r>
              <a:rPr lang="en-US" dirty="0"/>
              <a:t> 2’O clock BP:110/80mmHg</a:t>
            </a:r>
          </a:p>
          <a:p>
            <a:pPr marL="0" indent="0">
              <a:buNone/>
            </a:pPr>
            <a:r>
              <a:rPr lang="en-US" b="1" dirty="0"/>
              <a:t>       Rx</a:t>
            </a:r>
          </a:p>
          <a:p>
            <a:pPr marL="0" indent="0">
              <a:buNone/>
            </a:pPr>
            <a:r>
              <a:rPr lang="en-US" dirty="0"/>
              <a:t>         Kali </a:t>
            </a:r>
            <a:r>
              <a:rPr lang="en-US" dirty="0" err="1"/>
              <a:t>sulph</a:t>
            </a:r>
            <a:r>
              <a:rPr lang="en-US" dirty="0"/>
              <a:t> 200/1 D</a:t>
            </a:r>
          </a:p>
          <a:p>
            <a:pPr marL="0" indent="0">
              <a:buNone/>
            </a:pPr>
            <a:r>
              <a:rPr lang="en-US" dirty="0"/>
              <a:t>         C&amp;D Echinacea Q</a:t>
            </a:r>
            <a:endParaRPr lang="en-US" b="1" u="sng" dirty="0"/>
          </a:p>
        </p:txBody>
      </p:sp>
      <p:pic>
        <p:nvPicPr>
          <p:cNvPr id="5" name="Content Placeholder 4" descr="E:\Appukutan Ulcer\IMG_20150602_104148.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838200"/>
            <a:ext cx="4724400" cy="5334000"/>
          </a:xfrm>
          <a:prstGeom prst="rect">
            <a:avLst/>
          </a:prstGeom>
          <a:noFill/>
          <a:ln>
            <a:noFill/>
          </a:ln>
        </p:spPr>
      </p:pic>
    </p:spTree>
    <p:extLst>
      <p:ext uri="{BB962C8B-B14F-4D97-AF65-F5344CB8AC3E}">
        <p14:creationId xmlns:p14="http://schemas.microsoft.com/office/powerpoint/2010/main" val="185320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838200" y="1676400"/>
            <a:ext cx="3276600" cy="4495800"/>
          </a:xfrm>
        </p:spPr>
        <p:txBody>
          <a:bodyPr/>
          <a:lstStyle/>
          <a:p>
            <a:pPr marL="0" indent="0">
              <a:buNone/>
            </a:pPr>
            <a:r>
              <a:rPr lang="en-US" b="1" u="sng" dirty="0"/>
              <a:t>04-06-2015</a:t>
            </a:r>
          </a:p>
          <a:p>
            <a:pPr marL="0" indent="0">
              <a:buNone/>
            </a:pPr>
            <a:r>
              <a:rPr lang="en-US" dirty="0"/>
              <a:t>Radiating pain feels better, sleep good BP:120/80mmHg</a:t>
            </a:r>
          </a:p>
          <a:p>
            <a:pPr marL="0" indent="0">
              <a:buNone/>
            </a:pPr>
            <a:r>
              <a:rPr lang="en-US" b="1" dirty="0"/>
              <a:t>    Rx</a:t>
            </a:r>
          </a:p>
          <a:p>
            <a:pPr marL="0" indent="0">
              <a:buNone/>
            </a:pPr>
            <a:r>
              <a:rPr lang="en-US" dirty="0"/>
              <a:t>           Placebo </a:t>
            </a:r>
          </a:p>
          <a:p>
            <a:pPr marL="0" indent="0">
              <a:buNone/>
            </a:pPr>
            <a:r>
              <a:rPr lang="en-US" dirty="0"/>
              <a:t>          C&amp;D Echinacea Q</a:t>
            </a:r>
          </a:p>
        </p:txBody>
      </p:sp>
      <p:pic>
        <p:nvPicPr>
          <p:cNvPr id="8" name="Content Placeholder 7" descr="E:\Appukutan Ulcer\IMG_20150602_104203.jpg"/>
          <p:cNvPicPr>
            <a:picLocks noGrp="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762000"/>
            <a:ext cx="4572000" cy="50292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371600"/>
            <a:ext cx="3889248" cy="4352543"/>
          </a:xfrm>
        </p:spPr>
        <p:txBody>
          <a:bodyPr/>
          <a:lstStyle/>
          <a:p>
            <a:pPr marL="0" indent="0">
              <a:buNone/>
            </a:pPr>
            <a:r>
              <a:rPr lang="en-US" b="1" u="sng" dirty="0"/>
              <a:t>05-06-2015</a:t>
            </a:r>
          </a:p>
          <a:p>
            <a:pPr marL="0" indent="0">
              <a:buNone/>
            </a:pPr>
            <a:r>
              <a:rPr lang="en-US" dirty="0"/>
              <a:t>Radiating pain is feel better, sleeplessness BP:120/70mmHg</a:t>
            </a:r>
          </a:p>
          <a:p>
            <a:pPr marL="0" indent="0">
              <a:buNone/>
            </a:pPr>
            <a:endParaRPr lang="en-US" b="1" dirty="0"/>
          </a:p>
          <a:p>
            <a:pPr marL="0" indent="0">
              <a:buNone/>
            </a:pPr>
            <a:r>
              <a:rPr lang="en-US" b="1" dirty="0"/>
              <a:t>           Rx</a:t>
            </a:r>
          </a:p>
          <a:p>
            <a:pPr marL="0" indent="0">
              <a:buNone/>
            </a:pPr>
            <a:r>
              <a:rPr lang="en-US" dirty="0"/>
              <a:t>              Kali </a:t>
            </a:r>
            <a:r>
              <a:rPr lang="en-US" dirty="0" err="1"/>
              <a:t>sulph</a:t>
            </a:r>
            <a:r>
              <a:rPr lang="en-US" dirty="0"/>
              <a:t> 200/1 D</a:t>
            </a:r>
          </a:p>
          <a:p>
            <a:pPr marL="0" indent="0">
              <a:buNone/>
            </a:pPr>
            <a:r>
              <a:rPr lang="en-US" dirty="0"/>
              <a:t>              C&amp;D Echinacea Q</a:t>
            </a:r>
          </a:p>
        </p:txBody>
      </p:sp>
      <p:pic>
        <p:nvPicPr>
          <p:cNvPr id="8" name="Content Placeholder 7" descr="E:\Appukutan Ulcer\IMG_20150602_104203.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066800"/>
            <a:ext cx="4724399" cy="49530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762000"/>
            <a:ext cx="3581400" cy="5486400"/>
          </a:xfrm>
        </p:spPr>
        <p:txBody>
          <a:bodyPr>
            <a:normAutofit lnSpcReduction="10000"/>
          </a:bodyPr>
          <a:lstStyle/>
          <a:p>
            <a:pPr marL="0" indent="0">
              <a:buNone/>
            </a:pPr>
            <a:r>
              <a:rPr lang="en-US" b="1" u="sng" dirty="0"/>
              <a:t>06-06-2015</a:t>
            </a:r>
          </a:p>
          <a:p>
            <a:pPr marL="0" indent="0">
              <a:buNone/>
            </a:pPr>
            <a:endParaRPr lang="en-US" b="1" u="sng" dirty="0"/>
          </a:p>
          <a:p>
            <a:pPr marL="0" indent="0">
              <a:buNone/>
            </a:pPr>
            <a:endParaRPr lang="en-US" b="1" u="sng" dirty="0"/>
          </a:p>
          <a:p>
            <a:pPr marL="0" indent="0">
              <a:buNone/>
            </a:pPr>
            <a:r>
              <a:rPr lang="en-US" dirty="0"/>
              <a:t>Radiating pain is feel better (</a:t>
            </a:r>
            <a:r>
              <a:rPr lang="en-US" dirty="0" err="1"/>
              <a:t>occ</a:t>
            </a:r>
            <a:r>
              <a:rPr lang="en-US" dirty="0"/>
              <a:t>),  sleep-Satisfied  BP:130/80mmHg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       Rx</a:t>
            </a:r>
          </a:p>
          <a:p>
            <a:pPr marL="0" indent="0">
              <a:buNone/>
            </a:pPr>
            <a:r>
              <a:rPr lang="en-US" dirty="0"/>
              <a:t>              Placebo </a:t>
            </a:r>
          </a:p>
          <a:p>
            <a:pPr marL="0" indent="0">
              <a:buNone/>
            </a:pPr>
            <a:r>
              <a:rPr lang="en-US" dirty="0"/>
              <a:t>              C&amp;D Echinacea Q</a:t>
            </a:r>
          </a:p>
        </p:txBody>
      </p:sp>
      <p:pic>
        <p:nvPicPr>
          <p:cNvPr id="5" name="Content Placeholder 4" descr="E:\Appukutan Ulcer\IMG_20150604_090555.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762000"/>
            <a:ext cx="4648199" cy="50292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85800" y="1676400"/>
            <a:ext cx="3200400" cy="3602736"/>
          </a:xfrm>
        </p:spPr>
        <p:txBody>
          <a:bodyPr/>
          <a:lstStyle/>
          <a:p>
            <a:pPr marL="0" indent="0">
              <a:buNone/>
            </a:pPr>
            <a:r>
              <a:rPr lang="en-US" b="1" u="sng" dirty="0"/>
              <a:t>07-06-2015</a:t>
            </a:r>
          </a:p>
          <a:p>
            <a:pPr marL="0" indent="0">
              <a:buNone/>
            </a:pPr>
            <a:r>
              <a:rPr lang="en-US" dirty="0"/>
              <a:t>Radiating pain is feel better (</a:t>
            </a:r>
            <a:r>
              <a:rPr lang="en-US" dirty="0" err="1"/>
              <a:t>occ</a:t>
            </a:r>
            <a:r>
              <a:rPr lang="en-US" dirty="0"/>
              <a:t>),  sleep-Satisfied  BP:130/80mmHg</a:t>
            </a:r>
          </a:p>
          <a:p>
            <a:pPr marL="0" indent="0">
              <a:buNone/>
            </a:pPr>
            <a:r>
              <a:rPr lang="en-US" b="1" dirty="0"/>
              <a:t>Rx</a:t>
            </a:r>
          </a:p>
          <a:p>
            <a:pPr marL="0" indent="0">
              <a:buNone/>
            </a:pPr>
            <a:r>
              <a:rPr lang="en-US" dirty="0"/>
              <a:t>           Placebo </a:t>
            </a:r>
          </a:p>
          <a:p>
            <a:pPr marL="0" indent="0">
              <a:buNone/>
            </a:pPr>
            <a:r>
              <a:rPr lang="en-US" dirty="0"/>
              <a:t>          C&amp;D Echinacea Q</a:t>
            </a:r>
          </a:p>
        </p:txBody>
      </p:sp>
      <p:pic>
        <p:nvPicPr>
          <p:cNvPr id="5" name="Content Placeholder 4" descr="E:\Appukutan Ulcer\IMG_20150605_094524.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609600"/>
            <a:ext cx="4648200" cy="54864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US" b="1" u="sng" dirty="0"/>
              <a:t>08-06-2015</a:t>
            </a:r>
          </a:p>
          <a:p>
            <a:r>
              <a:rPr lang="en-US" dirty="0"/>
              <a:t>No Radiating pain</a:t>
            </a:r>
          </a:p>
          <a:p>
            <a:r>
              <a:rPr lang="en-US" dirty="0"/>
              <a:t>BP:130/80mmHg</a:t>
            </a:r>
          </a:p>
          <a:p>
            <a:r>
              <a:rPr lang="en-US" dirty="0"/>
              <a:t>Burning micturition (</a:t>
            </a:r>
            <a:r>
              <a:rPr lang="en-US" dirty="0" err="1"/>
              <a:t>occ</a:t>
            </a:r>
            <a:r>
              <a:rPr lang="en-US" dirty="0"/>
              <a:t>)</a:t>
            </a:r>
          </a:p>
          <a:p>
            <a:pPr marL="0" indent="0">
              <a:buNone/>
            </a:pPr>
            <a:r>
              <a:rPr lang="en-US" b="1" dirty="0"/>
              <a:t>Rx</a:t>
            </a:r>
          </a:p>
          <a:p>
            <a:pPr marL="0" indent="0">
              <a:buNone/>
            </a:pPr>
            <a:r>
              <a:rPr lang="en-US" dirty="0"/>
              <a:t>      Placebo </a:t>
            </a:r>
          </a:p>
          <a:p>
            <a:pPr marL="0" indent="0">
              <a:buNone/>
            </a:pPr>
            <a:r>
              <a:rPr lang="en-US" dirty="0"/>
              <a:t>     C&amp;D Echinacea Q</a:t>
            </a:r>
          </a:p>
        </p:txBody>
      </p:sp>
      <p:pic>
        <p:nvPicPr>
          <p:cNvPr id="5" name="Content Placeholder 4" descr="E:\Appukutan Ulcer\IMG_20150610_105040.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685800"/>
            <a:ext cx="4800600" cy="52578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US" b="1" u="sng" dirty="0"/>
              <a:t>09-06-2015</a:t>
            </a:r>
          </a:p>
          <a:p>
            <a:r>
              <a:rPr lang="en-US" dirty="0"/>
              <a:t>No Radiating pain</a:t>
            </a:r>
          </a:p>
          <a:p>
            <a:r>
              <a:rPr lang="en-US" dirty="0"/>
              <a:t>BP:130/80mmHg</a:t>
            </a:r>
          </a:p>
          <a:p>
            <a:r>
              <a:rPr lang="en-US" dirty="0"/>
              <a:t>Stool regular </a:t>
            </a:r>
          </a:p>
          <a:p>
            <a:pPr marL="0" indent="0">
              <a:buNone/>
            </a:pPr>
            <a:r>
              <a:rPr lang="en-US" b="1" dirty="0"/>
              <a:t> Rx</a:t>
            </a:r>
          </a:p>
          <a:p>
            <a:pPr marL="0" indent="0">
              <a:buNone/>
            </a:pPr>
            <a:r>
              <a:rPr lang="en-US" dirty="0"/>
              <a:t>       Placebo </a:t>
            </a:r>
          </a:p>
          <a:p>
            <a:pPr marL="0" indent="0">
              <a:buNone/>
            </a:pPr>
            <a:r>
              <a:rPr lang="en-US" dirty="0"/>
              <a:t>       C&amp;D Echinacea Q</a:t>
            </a:r>
          </a:p>
        </p:txBody>
      </p:sp>
      <p:pic>
        <p:nvPicPr>
          <p:cNvPr id="5" name="Content Placeholder 4" descr="E:\Appukutan Ulcer\IMG_20150611_101641.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990600"/>
            <a:ext cx="4572000" cy="51054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1981200"/>
            <a:ext cx="3200400" cy="3602736"/>
          </a:xfrm>
        </p:spPr>
        <p:txBody>
          <a:bodyPr/>
          <a:lstStyle/>
          <a:p>
            <a:pPr marL="0" indent="0">
              <a:buNone/>
            </a:pPr>
            <a:r>
              <a:rPr lang="en-US" b="1" u="sng" dirty="0"/>
              <a:t>10-06-2015</a:t>
            </a:r>
          </a:p>
          <a:p>
            <a:r>
              <a:rPr lang="en-US" dirty="0"/>
              <a:t>No Radiating pain</a:t>
            </a:r>
          </a:p>
          <a:p>
            <a:r>
              <a:rPr lang="en-US" dirty="0"/>
              <a:t>BP:128/68mmHg</a:t>
            </a:r>
          </a:p>
          <a:p>
            <a:r>
              <a:rPr lang="en-US" dirty="0"/>
              <a:t>Stool regular </a:t>
            </a:r>
          </a:p>
          <a:p>
            <a:pPr marL="0" indent="0">
              <a:buNone/>
            </a:pPr>
            <a:r>
              <a:rPr lang="en-US" b="1" dirty="0"/>
              <a:t>    Rx</a:t>
            </a:r>
          </a:p>
          <a:p>
            <a:pPr marL="0" indent="0">
              <a:buNone/>
            </a:pPr>
            <a:r>
              <a:rPr lang="en-US" dirty="0"/>
              <a:t>           Placebo </a:t>
            </a:r>
          </a:p>
          <a:p>
            <a:pPr marL="0" indent="0">
              <a:buNone/>
            </a:pPr>
            <a:r>
              <a:rPr lang="en-US" dirty="0"/>
              <a:t>          C&amp;D Echinacea Q</a:t>
            </a:r>
          </a:p>
        </p:txBody>
      </p:sp>
      <p:pic>
        <p:nvPicPr>
          <p:cNvPr id="5" name="Content Placeholder 4" descr="E:\Appukutan Ulcer\IMG_20150610_105040.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685800"/>
            <a:ext cx="4571999" cy="54102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1828800"/>
            <a:ext cx="3200400" cy="3602736"/>
          </a:xfrm>
        </p:spPr>
        <p:txBody>
          <a:bodyPr/>
          <a:lstStyle/>
          <a:p>
            <a:pPr marL="0" indent="0">
              <a:buNone/>
            </a:pPr>
            <a:r>
              <a:rPr lang="en-US" b="1" u="sng" dirty="0"/>
              <a:t>11-06-2015</a:t>
            </a:r>
          </a:p>
          <a:p>
            <a:r>
              <a:rPr lang="en-US" dirty="0"/>
              <a:t>No Radiating pain</a:t>
            </a:r>
          </a:p>
          <a:p>
            <a:r>
              <a:rPr lang="en-US" dirty="0"/>
              <a:t>Heart burn</a:t>
            </a:r>
          </a:p>
          <a:p>
            <a:r>
              <a:rPr lang="en-US" dirty="0"/>
              <a:t>BP:130/72mmHg</a:t>
            </a:r>
          </a:p>
          <a:p>
            <a:r>
              <a:rPr lang="en-US" dirty="0"/>
              <a:t>General good</a:t>
            </a:r>
          </a:p>
          <a:p>
            <a:pPr marL="0" indent="0">
              <a:buNone/>
            </a:pPr>
            <a:r>
              <a:rPr lang="en-US" b="1" dirty="0"/>
              <a:t>     Rx</a:t>
            </a:r>
          </a:p>
          <a:p>
            <a:pPr marL="0" indent="0">
              <a:buNone/>
            </a:pPr>
            <a:r>
              <a:rPr lang="en-US" dirty="0"/>
              <a:t>          Placebo </a:t>
            </a:r>
          </a:p>
          <a:p>
            <a:pPr marL="0" indent="0">
              <a:buNone/>
            </a:pPr>
            <a:r>
              <a:rPr lang="en-US" dirty="0"/>
              <a:t>          C&amp;D Echinacea Q</a:t>
            </a:r>
          </a:p>
        </p:txBody>
      </p:sp>
      <p:pic>
        <p:nvPicPr>
          <p:cNvPr id="5" name="Content Placeholder 4" descr="E:\Appukutan Ulcer\IMG_20150611_101641.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990600"/>
            <a:ext cx="4876800" cy="51816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7086599" cy="4419599"/>
          </a:xfrm>
        </p:spPr>
        <p:txBody>
          <a:bodyPr>
            <a:normAutofit/>
          </a:bodyPr>
          <a:lstStyle/>
          <a:p>
            <a:pPr marL="0" indent="0" algn="ctr">
              <a:buNone/>
            </a:pPr>
            <a:r>
              <a:rPr lang="en-US" sz="2800" b="1" dirty="0"/>
              <a:t>Case summary</a:t>
            </a:r>
            <a:endParaRPr lang="en-US" sz="2800" dirty="0"/>
          </a:p>
          <a:p>
            <a:pPr marL="0" indent="0" algn="just">
              <a:buNone/>
            </a:pPr>
            <a:r>
              <a:rPr lang="en-US" sz="2800" dirty="0"/>
              <a:t>	A 90 years old male named </a:t>
            </a:r>
            <a:r>
              <a:rPr lang="en-US" sz="2800" dirty="0" err="1"/>
              <a:t>Mr.Appukuttan</a:t>
            </a:r>
            <a:r>
              <a:rPr lang="en-US" sz="2800" dirty="0"/>
              <a:t>, who was a </a:t>
            </a:r>
            <a:r>
              <a:rPr lang="en-US" sz="2800" dirty="0" err="1"/>
              <a:t>maison</a:t>
            </a:r>
            <a:r>
              <a:rPr lang="en-US" sz="2800" dirty="0"/>
              <a:t> residing at </a:t>
            </a:r>
            <a:r>
              <a:rPr lang="en-US" sz="2800" dirty="0" err="1"/>
              <a:t>ponmanai</a:t>
            </a:r>
            <a:r>
              <a:rPr lang="en-US" sz="2800" dirty="0"/>
              <a:t> came to OPD with the complaints of ulcer on right cheek, presence of pus and slough, surrounding skin become pale, ulcer has no pain but mild pain radiate to right ear since 2weeks.</a:t>
            </a:r>
          </a:p>
          <a:p>
            <a:pPr marL="0" indent="0" algn="just">
              <a:buNone/>
            </a:pPr>
            <a:endParaRPr lang="en-US" dirty="0"/>
          </a:p>
        </p:txBody>
      </p:sp>
    </p:spTree>
    <p:extLst>
      <p:ext uri="{BB962C8B-B14F-4D97-AF65-F5344CB8AC3E}">
        <p14:creationId xmlns:p14="http://schemas.microsoft.com/office/powerpoint/2010/main" val="2197732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1981200"/>
            <a:ext cx="3200400" cy="3602736"/>
          </a:xfrm>
        </p:spPr>
        <p:txBody>
          <a:bodyPr/>
          <a:lstStyle/>
          <a:p>
            <a:pPr marL="0" indent="0">
              <a:buNone/>
            </a:pPr>
            <a:r>
              <a:rPr lang="en-US" b="1" u="sng" dirty="0"/>
              <a:t>12-06-2015</a:t>
            </a:r>
          </a:p>
          <a:p>
            <a:r>
              <a:rPr lang="en-US" dirty="0"/>
              <a:t>No Radiating pain</a:t>
            </a:r>
          </a:p>
          <a:p>
            <a:r>
              <a:rPr lang="en-US" dirty="0"/>
              <a:t>Heart burn feels better</a:t>
            </a:r>
          </a:p>
          <a:p>
            <a:r>
              <a:rPr lang="en-US" dirty="0"/>
              <a:t>BP:130/70mmHg</a:t>
            </a:r>
          </a:p>
          <a:p>
            <a:pPr marL="0" indent="0">
              <a:buNone/>
            </a:pPr>
            <a:r>
              <a:rPr lang="en-US" b="1" dirty="0"/>
              <a:t>     Rx</a:t>
            </a:r>
          </a:p>
          <a:p>
            <a:pPr marL="0" indent="0">
              <a:buNone/>
            </a:pPr>
            <a:r>
              <a:rPr lang="en-US" dirty="0"/>
              <a:t>          Placebo </a:t>
            </a:r>
          </a:p>
          <a:p>
            <a:pPr marL="0" indent="0">
              <a:buNone/>
            </a:pPr>
            <a:r>
              <a:rPr lang="en-US" dirty="0"/>
              <a:t>          C&amp;D Echinacea Q</a:t>
            </a:r>
          </a:p>
        </p:txBody>
      </p:sp>
      <p:pic>
        <p:nvPicPr>
          <p:cNvPr id="5" name="Content Placeholder 4" descr="E:\Appukutan Ulcer\IMG_20150611_101652.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838201"/>
            <a:ext cx="4648200" cy="48768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990600" y="1981200"/>
            <a:ext cx="3200400" cy="3602736"/>
          </a:xfrm>
        </p:spPr>
        <p:txBody>
          <a:bodyPr/>
          <a:lstStyle/>
          <a:p>
            <a:pPr marL="0" indent="0">
              <a:buNone/>
            </a:pPr>
            <a:r>
              <a:rPr lang="en-US" b="1" u="sng" dirty="0"/>
              <a:t>13-06-2015</a:t>
            </a:r>
          </a:p>
          <a:p>
            <a:r>
              <a:rPr lang="en-US" dirty="0"/>
              <a:t>No Radiating pain</a:t>
            </a:r>
          </a:p>
          <a:p>
            <a:r>
              <a:rPr lang="en-US" dirty="0"/>
              <a:t>BP:130/72mmHg</a:t>
            </a:r>
          </a:p>
          <a:p>
            <a:r>
              <a:rPr lang="en-US" dirty="0"/>
              <a:t>Constipation for 2days</a:t>
            </a:r>
          </a:p>
          <a:p>
            <a:pPr marL="0" indent="0">
              <a:buNone/>
            </a:pPr>
            <a:r>
              <a:rPr lang="en-US" b="1" dirty="0"/>
              <a:t>    Rx</a:t>
            </a:r>
          </a:p>
          <a:p>
            <a:pPr marL="0" indent="0">
              <a:buNone/>
            </a:pPr>
            <a:r>
              <a:rPr lang="en-US" dirty="0"/>
              <a:t>         Placebo </a:t>
            </a:r>
          </a:p>
          <a:p>
            <a:pPr marL="0" indent="0">
              <a:buNone/>
            </a:pPr>
            <a:r>
              <a:rPr lang="en-US" dirty="0"/>
              <a:t>         C&amp;D Echinacea Q</a:t>
            </a:r>
          </a:p>
        </p:txBody>
      </p:sp>
      <p:pic>
        <p:nvPicPr>
          <p:cNvPr id="5" name="Content Placeholder 4" descr="E:\Appukutan Ulcer\IMG_20150612_104639.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762000"/>
            <a:ext cx="4419600" cy="52578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838200" y="1371600"/>
            <a:ext cx="3200400" cy="3602736"/>
          </a:xfrm>
        </p:spPr>
        <p:txBody>
          <a:bodyPr/>
          <a:lstStyle/>
          <a:p>
            <a:pPr marL="0" indent="0">
              <a:buNone/>
            </a:pPr>
            <a:r>
              <a:rPr lang="en-US" b="1" u="sng" dirty="0"/>
              <a:t>14-06-2015</a:t>
            </a:r>
          </a:p>
          <a:p>
            <a:r>
              <a:rPr lang="en-US" dirty="0"/>
              <a:t>No Radiating pain</a:t>
            </a:r>
          </a:p>
          <a:p>
            <a:r>
              <a:rPr lang="en-US" dirty="0"/>
              <a:t>BP:126/74mmHg</a:t>
            </a:r>
          </a:p>
          <a:p>
            <a:r>
              <a:rPr lang="en-US" dirty="0"/>
              <a:t>Stool regular</a:t>
            </a:r>
          </a:p>
          <a:p>
            <a:pPr marL="0" indent="0">
              <a:buNone/>
            </a:pPr>
            <a:endParaRPr lang="en-US" b="1" dirty="0"/>
          </a:p>
          <a:p>
            <a:pPr marL="0" indent="0">
              <a:buNone/>
            </a:pPr>
            <a:r>
              <a:rPr lang="en-US" b="1" dirty="0"/>
              <a:t>   Rx</a:t>
            </a:r>
          </a:p>
          <a:p>
            <a:pPr marL="0" indent="0">
              <a:buNone/>
            </a:pPr>
            <a:r>
              <a:rPr lang="en-US" dirty="0"/>
              <a:t>        Placebo </a:t>
            </a:r>
          </a:p>
          <a:p>
            <a:pPr marL="0" indent="0">
              <a:buNone/>
            </a:pPr>
            <a:r>
              <a:rPr lang="en-US" dirty="0"/>
              <a:t>        C&amp;D Echinacea Q</a:t>
            </a:r>
          </a:p>
        </p:txBody>
      </p:sp>
      <p:pic>
        <p:nvPicPr>
          <p:cNvPr id="5" name="Content Placeholder 4" descr="E:\Appukutan Ulcer\IMG_20150613_091007.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838201"/>
            <a:ext cx="4953000" cy="52578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838200" y="1828800"/>
            <a:ext cx="3200400" cy="3602736"/>
          </a:xfrm>
        </p:spPr>
        <p:txBody>
          <a:bodyPr/>
          <a:lstStyle/>
          <a:p>
            <a:pPr marL="0" indent="0">
              <a:buNone/>
            </a:pPr>
            <a:r>
              <a:rPr lang="en-US" b="1" u="sng" dirty="0"/>
              <a:t>15-06-2015</a:t>
            </a:r>
          </a:p>
          <a:p>
            <a:r>
              <a:rPr lang="en-US" dirty="0"/>
              <a:t>BP:130/74mmHg</a:t>
            </a:r>
          </a:p>
          <a:p>
            <a:r>
              <a:rPr lang="en-US" dirty="0"/>
              <a:t>Stool regular</a:t>
            </a:r>
          </a:p>
          <a:p>
            <a:pPr marL="0" indent="0">
              <a:buNone/>
            </a:pPr>
            <a:endParaRPr lang="en-US" b="1" dirty="0"/>
          </a:p>
          <a:p>
            <a:pPr marL="0" indent="0">
              <a:buNone/>
            </a:pPr>
            <a:endParaRPr lang="en-US" b="1" dirty="0"/>
          </a:p>
          <a:p>
            <a:pPr marL="0" indent="0">
              <a:buNone/>
            </a:pPr>
            <a:r>
              <a:rPr lang="en-US" b="1" dirty="0"/>
              <a:t>Rx</a:t>
            </a:r>
          </a:p>
          <a:p>
            <a:pPr marL="0" indent="0">
              <a:buNone/>
            </a:pPr>
            <a:r>
              <a:rPr lang="en-US" dirty="0"/>
              <a:t>          Placebo </a:t>
            </a:r>
          </a:p>
          <a:p>
            <a:pPr marL="0" indent="0">
              <a:buNone/>
            </a:pPr>
            <a:r>
              <a:rPr lang="en-US" dirty="0"/>
              <a:t>          C&amp;D Echinacea Q</a:t>
            </a:r>
          </a:p>
        </p:txBody>
      </p:sp>
      <p:pic>
        <p:nvPicPr>
          <p:cNvPr id="5" name="Content Placeholder 4" descr="E:\Appukutan Ulcer\IMG_20150617_085252.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609600"/>
            <a:ext cx="4952999" cy="56388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1828800"/>
            <a:ext cx="3200400" cy="3602736"/>
          </a:xfrm>
        </p:spPr>
        <p:txBody>
          <a:bodyPr/>
          <a:lstStyle/>
          <a:p>
            <a:pPr marL="0" indent="0">
              <a:buNone/>
            </a:pPr>
            <a:r>
              <a:rPr lang="en-US" b="1" u="sng" dirty="0"/>
              <a:t>16-06-2015</a:t>
            </a:r>
          </a:p>
          <a:p>
            <a:r>
              <a:rPr lang="en-US" dirty="0"/>
              <a:t>BP:130/78mmHg</a:t>
            </a:r>
          </a:p>
          <a:p>
            <a:r>
              <a:rPr lang="en-US" dirty="0"/>
              <a:t>Stool regular</a:t>
            </a:r>
          </a:p>
          <a:p>
            <a:pPr marL="0" indent="0">
              <a:buNone/>
            </a:pPr>
            <a:endParaRPr lang="en-US" b="1" dirty="0"/>
          </a:p>
          <a:p>
            <a:pPr marL="0" indent="0">
              <a:buNone/>
            </a:pPr>
            <a:endParaRPr lang="en-US" b="1" dirty="0"/>
          </a:p>
          <a:p>
            <a:pPr marL="0" indent="0">
              <a:buNone/>
            </a:pPr>
            <a:r>
              <a:rPr lang="en-US" b="1" dirty="0"/>
              <a:t>Rx</a:t>
            </a:r>
          </a:p>
          <a:p>
            <a:pPr marL="0" indent="0">
              <a:buNone/>
            </a:pPr>
            <a:r>
              <a:rPr lang="en-US" dirty="0"/>
              <a:t>          Placebo </a:t>
            </a:r>
          </a:p>
          <a:p>
            <a:pPr marL="0" indent="0">
              <a:buNone/>
            </a:pPr>
            <a:r>
              <a:rPr lang="en-US" dirty="0"/>
              <a:t>          C&amp;D Echinacea Q</a:t>
            </a:r>
          </a:p>
        </p:txBody>
      </p:sp>
      <p:pic>
        <p:nvPicPr>
          <p:cNvPr id="5" name="Content Placeholder 4" descr="E:\Appukutan Ulcer\IMG_20150617_085259.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219201"/>
            <a:ext cx="4724400" cy="4953000"/>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838200" y="2057400"/>
            <a:ext cx="3200400" cy="3602736"/>
          </a:xfrm>
        </p:spPr>
        <p:txBody>
          <a:bodyPr/>
          <a:lstStyle/>
          <a:p>
            <a:pPr marL="0" indent="0">
              <a:buNone/>
            </a:pPr>
            <a:r>
              <a:rPr lang="en-US" b="1" u="sng" dirty="0"/>
              <a:t>17-06-2015</a:t>
            </a:r>
          </a:p>
          <a:p>
            <a:r>
              <a:rPr lang="en-US" dirty="0"/>
              <a:t>BP:120/80mmHg</a:t>
            </a:r>
          </a:p>
          <a:p>
            <a:r>
              <a:rPr lang="en-US" dirty="0"/>
              <a:t>Generals good</a:t>
            </a:r>
          </a:p>
          <a:p>
            <a:pPr marL="0" indent="0">
              <a:buNone/>
            </a:pPr>
            <a:r>
              <a:rPr lang="en-US" b="1" dirty="0"/>
              <a:t>    Rx</a:t>
            </a:r>
          </a:p>
          <a:p>
            <a:pPr marL="0" indent="0">
              <a:buNone/>
            </a:pPr>
            <a:r>
              <a:rPr lang="en-US" dirty="0"/>
              <a:t>          Placebo </a:t>
            </a:r>
          </a:p>
          <a:p>
            <a:pPr marL="0" indent="0">
              <a:buNone/>
            </a:pPr>
            <a:r>
              <a:rPr lang="en-US" dirty="0"/>
              <a:t>          C&amp;D Echinacea Q</a:t>
            </a:r>
          </a:p>
          <a:p>
            <a:pPr marL="0" indent="0">
              <a:buNone/>
            </a:pPr>
            <a:r>
              <a:rPr lang="en-US" b="1" dirty="0"/>
              <a:t>DISCHARGED WITH PLACEBO</a:t>
            </a:r>
          </a:p>
        </p:txBody>
      </p:sp>
      <p:pic>
        <p:nvPicPr>
          <p:cNvPr id="5" name="Content Placeholder 4" descr="E:\Appukutan Ulcer\IMAG0788.jp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143000"/>
            <a:ext cx="4267200" cy="4800599"/>
          </a:xfrm>
          <a:prstGeom prst="rect">
            <a:avLst/>
          </a:prstGeom>
          <a:noFill/>
          <a:ln>
            <a:noFill/>
          </a:ln>
        </p:spPr>
      </p:pic>
    </p:spTree>
    <p:extLst>
      <p:ext uri="{BB962C8B-B14F-4D97-AF65-F5344CB8AC3E}">
        <p14:creationId xmlns:p14="http://schemas.microsoft.com/office/powerpoint/2010/main" val="397100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543800" cy="5638800"/>
          </a:xfrm>
        </p:spPr>
        <p:txBody>
          <a:bodyPr>
            <a:normAutofit lnSpcReduction="10000"/>
          </a:bodyPr>
          <a:lstStyle/>
          <a:p>
            <a:pPr marL="0" indent="0" algn="ctr">
              <a:buNone/>
            </a:pPr>
            <a:r>
              <a:rPr lang="en-US" sz="3200" b="1" dirty="0"/>
              <a:t>History of presenting complaints:</a:t>
            </a:r>
          </a:p>
          <a:p>
            <a:pPr marL="0" indent="0" algn="just">
              <a:buNone/>
            </a:pPr>
            <a:r>
              <a:rPr lang="en-US" sz="3200" dirty="0"/>
              <a:t>	Patient had a history of a single  black nodule on the right cheek since 10 years and 2weeks back suddenly that nodule removed it manually and formed an ulcer. He treated allopathic medicine but an ulcer gradually increasing and presence of maggots also, so the physician advised to biopsy, but that time patient was not able to do biopsy because of financial problem, so he came under homoeopathic treatment.  </a:t>
            </a:r>
          </a:p>
          <a:p>
            <a:pPr marL="0" indent="0">
              <a:buNone/>
            </a:pPr>
            <a:endParaRPr lang="en-US" dirty="0"/>
          </a:p>
        </p:txBody>
      </p:sp>
    </p:spTree>
    <p:extLst>
      <p:ext uri="{BB962C8B-B14F-4D97-AF65-F5344CB8AC3E}">
        <p14:creationId xmlns:p14="http://schemas.microsoft.com/office/powerpoint/2010/main" val="255913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Appukutan Ulcer\IMG_20150601_1138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7848600" cy="6096000"/>
          </a:xfrm>
          <a:prstGeom prst="rect">
            <a:avLst/>
          </a:prstGeom>
          <a:noFill/>
          <a:ln>
            <a:noFill/>
          </a:ln>
        </p:spPr>
      </p:pic>
    </p:spTree>
    <p:extLst>
      <p:ext uri="{BB962C8B-B14F-4D97-AF65-F5344CB8AC3E}">
        <p14:creationId xmlns:p14="http://schemas.microsoft.com/office/powerpoint/2010/main" val="255048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696200" cy="5486400"/>
          </a:xfrm>
        </p:spPr>
        <p:txBody>
          <a:bodyPr>
            <a:normAutofit/>
          </a:bodyPr>
          <a:lstStyle/>
          <a:p>
            <a:pPr marL="0" indent="0" algn="ctr">
              <a:buNone/>
            </a:pPr>
            <a:r>
              <a:rPr lang="en-US" sz="3200" b="1" dirty="0"/>
              <a:t>History of past illness:</a:t>
            </a:r>
          </a:p>
          <a:p>
            <a:pPr marL="0" indent="0">
              <a:buNone/>
            </a:pPr>
            <a:r>
              <a:rPr lang="en-US" sz="3200" dirty="0"/>
              <a:t>Childhood-Jaundice traditionally treated</a:t>
            </a:r>
          </a:p>
          <a:p>
            <a:pPr marL="0" indent="0">
              <a:buNone/>
            </a:pPr>
            <a:r>
              <a:rPr lang="en-US" sz="3200" dirty="0"/>
              <a:t>Before 6yrs done cataract surgery </a:t>
            </a:r>
          </a:p>
          <a:p>
            <a:pPr marL="0" indent="0">
              <a:buNone/>
            </a:pPr>
            <a:r>
              <a:rPr lang="en-US" sz="3200" dirty="0"/>
              <a:t>No history of HTN,DM, Cardiac complaints</a:t>
            </a:r>
          </a:p>
          <a:p>
            <a:pPr marL="0" indent="0">
              <a:buNone/>
            </a:pPr>
            <a:endParaRPr lang="en-US" sz="3200" dirty="0"/>
          </a:p>
          <a:p>
            <a:pPr marL="0" indent="0" algn="ctr">
              <a:buNone/>
            </a:pPr>
            <a:r>
              <a:rPr lang="en-US" sz="3200" b="1" dirty="0"/>
              <a:t>Family history</a:t>
            </a:r>
          </a:p>
          <a:p>
            <a:pPr marL="0" indent="0">
              <a:buNone/>
            </a:pPr>
            <a:r>
              <a:rPr lang="en-US" sz="3200" dirty="0"/>
              <a:t>One of the sisters son died of cheek CA </a:t>
            </a:r>
          </a:p>
          <a:p>
            <a:pPr marL="0" indent="0">
              <a:buNone/>
            </a:pPr>
            <a:endParaRPr lang="en-US" sz="3200" dirty="0"/>
          </a:p>
        </p:txBody>
      </p:sp>
    </p:spTree>
    <p:extLst>
      <p:ext uri="{BB962C8B-B14F-4D97-AF65-F5344CB8AC3E}">
        <p14:creationId xmlns:p14="http://schemas.microsoft.com/office/powerpoint/2010/main" val="60220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467600" cy="5181600"/>
          </a:xfrm>
        </p:spPr>
        <p:txBody>
          <a:bodyPr/>
          <a:lstStyle/>
          <a:p>
            <a:pPr marL="0" indent="0" algn="ctr">
              <a:buNone/>
            </a:pPr>
            <a:r>
              <a:rPr lang="en-US" sz="2800" b="1" dirty="0"/>
              <a:t>Personal history:</a:t>
            </a:r>
          </a:p>
          <a:p>
            <a:pPr marL="0" indent="0">
              <a:buNone/>
            </a:pPr>
            <a:r>
              <a:rPr lang="en-US" sz="2800" dirty="0"/>
              <a:t>	Alcoholic and </a:t>
            </a:r>
            <a:r>
              <a:rPr lang="en-US" sz="2800" dirty="0" err="1"/>
              <a:t>withdrawed</a:t>
            </a:r>
            <a:r>
              <a:rPr lang="en-US" sz="2800" dirty="0"/>
              <a:t> 1year back</a:t>
            </a:r>
          </a:p>
          <a:p>
            <a:pPr marL="0" indent="0">
              <a:buNone/>
            </a:pPr>
            <a:r>
              <a:rPr lang="en-US" sz="2800" dirty="0"/>
              <a:t> </a:t>
            </a:r>
          </a:p>
          <a:p>
            <a:pPr marL="0" indent="0" algn="ctr">
              <a:buNone/>
            </a:pPr>
            <a:r>
              <a:rPr lang="en-US" sz="2800" b="1" dirty="0"/>
              <a:t>Physical features</a:t>
            </a:r>
          </a:p>
          <a:p>
            <a:pPr marL="0" indent="0">
              <a:buNone/>
            </a:pPr>
            <a:r>
              <a:rPr lang="en-US" sz="2800" dirty="0"/>
              <a:t>	Thin, Moderate, dark complexion, steady gait, unwell</a:t>
            </a:r>
          </a:p>
          <a:p>
            <a:pPr marL="0" indent="0">
              <a:buNone/>
            </a:pPr>
            <a:endParaRPr lang="en-US" dirty="0"/>
          </a:p>
        </p:txBody>
      </p:sp>
    </p:spTree>
    <p:extLst>
      <p:ext uri="{BB962C8B-B14F-4D97-AF65-F5344CB8AC3E}">
        <p14:creationId xmlns:p14="http://schemas.microsoft.com/office/powerpoint/2010/main" val="352713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6821245" cy="5037269"/>
          </a:xfrm>
        </p:spPr>
        <p:txBody>
          <a:bodyPr>
            <a:normAutofit/>
          </a:bodyPr>
          <a:lstStyle/>
          <a:p>
            <a:pPr marL="0" indent="0" algn="ctr">
              <a:buNone/>
            </a:pPr>
            <a:r>
              <a:rPr lang="en-US" sz="3200" b="1" dirty="0"/>
              <a:t>Generals</a:t>
            </a:r>
          </a:p>
          <a:p>
            <a:pPr marL="0" indent="0" algn="just">
              <a:buNone/>
            </a:pPr>
            <a:r>
              <a:rPr lang="en-US" sz="3200" dirty="0"/>
              <a:t>	Patients feels hunger at regular interval's , thirsty, good natural sleep,  bowels regular, urine normal and normal perspiration</a:t>
            </a:r>
          </a:p>
          <a:p>
            <a:pPr marL="0" indent="0" algn="ctr">
              <a:buNone/>
            </a:pPr>
            <a:r>
              <a:rPr lang="en-US" sz="3200" b="1" dirty="0"/>
              <a:t>Reaction to</a:t>
            </a:r>
          </a:p>
          <a:p>
            <a:pPr marL="0" indent="0">
              <a:buNone/>
            </a:pPr>
            <a:r>
              <a:rPr lang="en-US" sz="3200" dirty="0"/>
              <a:t>	Aversion sweet, desire warm food, warm drinks, egg. desire for clothing and covering.</a:t>
            </a:r>
          </a:p>
        </p:txBody>
      </p:sp>
    </p:spTree>
    <p:extLst>
      <p:ext uri="{BB962C8B-B14F-4D97-AF65-F5344CB8AC3E}">
        <p14:creationId xmlns:p14="http://schemas.microsoft.com/office/powerpoint/2010/main" val="150198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543800" cy="5638800"/>
          </a:xfrm>
        </p:spPr>
        <p:txBody>
          <a:bodyPr>
            <a:normAutofit/>
          </a:bodyPr>
          <a:lstStyle/>
          <a:p>
            <a:pPr marL="0" indent="0" algn="ctr">
              <a:buNone/>
            </a:pPr>
            <a:r>
              <a:rPr lang="en-US" sz="2800" b="1" dirty="0"/>
              <a:t>Physical examination</a:t>
            </a:r>
          </a:p>
          <a:p>
            <a:pPr marL="0" indent="0">
              <a:buNone/>
            </a:pPr>
            <a:r>
              <a:rPr lang="en-US" sz="2800" dirty="0"/>
              <a:t>	There is no evidence of   pallor, lymphadenopathy,  cyanosis, icteric, clubbing, pedal </a:t>
            </a:r>
            <a:r>
              <a:rPr lang="en-US" sz="2800" dirty="0" err="1"/>
              <a:t>oedema</a:t>
            </a:r>
            <a:r>
              <a:rPr lang="en-US" sz="2800" dirty="0"/>
              <a:t>.</a:t>
            </a:r>
          </a:p>
          <a:p>
            <a:pPr marL="0" indent="0">
              <a:buNone/>
            </a:pPr>
            <a:r>
              <a:rPr lang="en-US" sz="2800" dirty="0"/>
              <a:t>	Pulse is 66/min, regular, normal character and there is no radio femoral or radio </a:t>
            </a:r>
            <a:r>
              <a:rPr lang="en-US" sz="2800" dirty="0" err="1"/>
              <a:t>radio</a:t>
            </a:r>
            <a:r>
              <a:rPr lang="en-US" sz="2800" dirty="0"/>
              <a:t> delay no pulse deficit and peripheral pulses are palpable.</a:t>
            </a:r>
          </a:p>
          <a:p>
            <a:pPr marL="0" indent="0">
              <a:buNone/>
            </a:pPr>
            <a:r>
              <a:rPr lang="en-US" sz="2800" dirty="0"/>
              <a:t>	Respiratory rate 14/</a:t>
            </a:r>
            <a:r>
              <a:rPr lang="en-US" sz="2800" dirty="0" err="1"/>
              <a:t>mins</a:t>
            </a:r>
            <a:r>
              <a:rPr lang="en-US" sz="2800" dirty="0"/>
              <a:t>,  </a:t>
            </a:r>
            <a:r>
              <a:rPr lang="en-US" sz="2800" dirty="0" err="1"/>
              <a:t>abdomino</a:t>
            </a:r>
            <a:r>
              <a:rPr lang="en-US" sz="2800" dirty="0"/>
              <a:t> thoracic  type </a:t>
            </a:r>
          </a:p>
          <a:p>
            <a:pPr marL="0" indent="0">
              <a:buNone/>
            </a:pPr>
            <a:r>
              <a:rPr lang="en-US" sz="2800" dirty="0"/>
              <a:t>	B.P 120/80 mmHg </a:t>
            </a:r>
          </a:p>
          <a:p>
            <a:pPr marL="0" indent="0">
              <a:buNone/>
            </a:pPr>
            <a:r>
              <a:rPr lang="en-US" sz="2800" dirty="0"/>
              <a:t>	Weight 48.9 kg</a:t>
            </a:r>
          </a:p>
          <a:p>
            <a:pPr marL="0" indent="0">
              <a:buNone/>
            </a:pPr>
            <a:endParaRPr lang="en-US" dirty="0"/>
          </a:p>
        </p:txBody>
      </p:sp>
    </p:spTree>
    <p:extLst>
      <p:ext uri="{BB962C8B-B14F-4D97-AF65-F5344CB8AC3E}">
        <p14:creationId xmlns:p14="http://schemas.microsoft.com/office/powerpoint/2010/main" val="236010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ADMITTED</a:t>
            </a:r>
          </a:p>
          <a:p>
            <a:pPr marL="0" indent="0">
              <a:buNone/>
            </a:pPr>
            <a:r>
              <a:rPr lang="en-US" dirty="0"/>
              <a:t>First prescription</a:t>
            </a:r>
          </a:p>
          <a:p>
            <a:pPr marL="0" indent="0" algn="just">
              <a:buNone/>
            </a:pPr>
            <a:r>
              <a:rPr lang="en-US" b="1" dirty="0"/>
              <a:t>Rx</a:t>
            </a:r>
          </a:p>
          <a:p>
            <a:pPr marL="0" indent="0" algn="just">
              <a:buNone/>
            </a:pPr>
            <a:r>
              <a:rPr lang="en-US" dirty="0"/>
              <a:t>              </a:t>
            </a:r>
            <a:r>
              <a:rPr lang="en-US" dirty="0" err="1"/>
              <a:t>Condurango</a:t>
            </a:r>
            <a:r>
              <a:rPr lang="en-US" dirty="0"/>
              <a:t> 30 / 2 D</a:t>
            </a:r>
          </a:p>
          <a:p>
            <a:pPr marL="0" indent="0" algn="just">
              <a:buNone/>
            </a:pPr>
            <a:r>
              <a:rPr lang="en-US" dirty="0"/>
              <a:t>             C&amp;D Echinacea Q</a:t>
            </a:r>
            <a:endParaRPr lang="en-US" b="1" u="sng" dirty="0"/>
          </a:p>
          <a:p>
            <a:pPr marL="0" indent="0">
              <a:buNone/>
            </a:pPr>
            <a:endParaRPr lang="en-US" dirty="0"/>
          </a:p>
        </p:txBody>
      </p:sp>
    </p:spTree>
    <p:extLst>
      <p:ext uri="{BB962C8B-B14F-4D97-AF65-F5344CB8AC3E}">
        <p14:creationId xmlns:p14="http://schemas.microsoft.com/office/powerpoint/2010/main" val="5311539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78</TotalTime>
  <Words>684</Words>
  <Application>Microsoft Office PowerPoint</Application>
  <PresentationFormat>On-screen Show (4:3)</PresentationFormat>
  <Paragraphs>149</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Brush Script MT</vt:lpstr>
      <vt:lpstr>Calibri</vt:lpstr>
      <vt:lpstr>Constantia</vt:lpstr>
      <vt:lpstr>Franklin Gothic Book</vt:lpstr>
      <vt:lpstr>Rage Italic</vt:lpstr>
      <vt:lpstr>Pushpin</vt:lpstr>
      <vt:lpstr>A CASE OF UNDIAGNOSED ULCER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OF UNDIAGNOSED ULCER</dc:title>
  <dc:creator>Dafsun</dc:creator>
  <cp:lastModifiedBy>AJAYAN T</cp:lastModifiedBy>
  <cp:revision>58</cp:revision>
  <dcterms:created xsi:type="dcterms:W3CDTF">2015-07-31T14:22:13Z</dcterms:created>
  <dcterms:modified xsi:type="dcterms:W3CDTF">2021-03-06T09:37:14Z</dcterms:modified>
</cp:coreProperties>
</file>